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ormorant Garamond Bold" panose="020B0604020202020204" charset="0"/>
      <p:regular r:id="rId7"/>
    </p:embeddedFont>
    <p:embeddedFont>
      <p:font typeface="Glacial Indifference" panose="020B0604020202020204" charset="0"/>
      <p:regular r:id="rId8"/>
    </p:embeddedFont>
    <p:embeddedFont>
      <p:font typeface="Glacial Indifference Bold" panose="020B0604020202020204" charset="0"/>
      <p:regular r:id="rId9"/>
    </p:embeddedFont>
    <p:embeddedFont>
      <p:font typeface="Glacial Indifference Bold Italics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7D703F-CCF5-4827-A32D-4278C64B2CB1}" v="1" dt="2025-07-18T05:23:57.4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72" y="-10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svg>
</file>

<file path=ppt/media/image4.jpe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11" Type="http://schemas.openxmlformats.org/officeDocument/2006/relationships/image" Target="../media/image6.png"/><Relationship Id="rId5" Type="http://schemas.openxmlformats.org/officeDocument/2006/relationships/image" Target="../media/image1.jpeg"/><Relationship Id="rId10" Type="http://schemas.openxmlformats.org/officeDocument/2006/relationships/hyperlink" Target="https://www.youtube.com/watch?v=OurRneaBKN8" TargetMode="External"/><Relationship Id="rId4" Type="http://schemas.openxmlformats.org/officeDocument/2006/relationships/slide" Target="slide4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777" b="-877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1410362" y="0"/>
            <a:ext cx="7367716" cy="10287000"/>
          </a:xfrm>
          <a:custGeom>
            <a:avLst/>
            <a:gdLst/>
            <a:ahLst/>
            <a:cxnLst/>
            <a:rect l="l" t="t" r="r" b="b"/>
            <a:pathLst>
              <a:path w="7367716" h="10287000">
                <a:moveTo>
                  <a:pt x="0" y="0"/>
                </a:moveTo>
                <a:lnTo>
                  <a:pt x="7367716" y="0"/>
                </a:lnTo>
                <a:lnTo>
                  <a:pt x="73677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 flipH="1" flipV="1">
            <a:off x="12330646" y="0"/>
            <a:ext cx="7367716" cy="10287000"/>
          </a:xfrm>
          <a:custGeom>
            <a:avLst/>
            <a:gdLst/>
            <a:ahLst/>
            <a:cxnLst/>
            <a:rect l="l" t="t" r="r" b="b"/>
            <a:pathLst>
              <a:path w="7367716" h="10287000">
                <a:moveTo>
                  <a:pt x="7367716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7367716" y="0"/>
                </a:lnTo>
                <a:lnTo>
                  <a:pt x="7367716" y="102870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7077218" y="9947519"/>
            <a:ext cx="1210782" cy="339481"/>
          </a:xfrm>
          <a:custGeom>
            <a:avLst/>
            <a:gdLst/>
            <a:ahLst/>
            <a:cxnLst/>
            <a:rect l="l" t="t" r="r" b="b"/>
            <a:pathLst>
              <a:path w="1210782" h="339481">
                <a:moveTo>
                  <a:pt x="0" y="0"/>
                </a:moveTo>
                <a:lnTo>
                  <a:pt x="1210782" y="0"/>
                </a:lnTo>
                <a:lnTo>
                  <a:pt x="1210782" y="339481"/>
                </a:lnTo>
                <a:lnTo>
                  <a:pt x="0" y="3394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515" r="-5515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14391320" y="413474"/>
            <a:ext cx="3772422" cy="3772422"/>
          </a:xfrm>
          <a:custGeom>
            <a:avLst/>
            <a:gdLst/>
            <a:ahLst/>
            <a:cxnLst/>
            <a:rect l="l" t="t" r="r" b="b"/>
            <a:pathLst>
              <a:path w="3772422" h="3772422">
                <a:moveTo>
                  <a:pt x="0" y="0"/>
                </a:moveTo>
                <a:lnTo>
                  <a:pt x="3772423" y="0"/>
                </a:lnTo>
                <a:lnTo>
                  <a:pt x="3772423" y="3772423"/>
                </a:lnTo>
                <a:lnTo>
                  <a:pt x="0" y="37724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306722" y="289649"/>
            <a:ext cx="17296210" cy="1715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29"/>
              </a:lnSpc>
            </a:pPr>
            <a:r>
              <a:rPr lang="en-US" sz="6235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Eco-Fishing Score – Track Your Trip. Change the Tide</a:t>
            </a:r>
          </a:p>
          <a:p>
            <a:pPr algn="ctr">
              <a:lnSpc>
                <a:spcPts val="4834"/>
              </a:lnSpc>
            </a:pPr>
            <a:endParaRPr lang="en-US" sz="6235" b="1">
              <a:solidFill>
                <a:srgbClr val="000000"/>
              </a:solidFill>
              <a:latin typeface="Cormorant Garamond Bold"/>
              <a:ea typeface="Cormorant Garamond Bold"/>
              <a:cs typeface="Cormorant Garamond Bold"/>
              <a:sym typeface="Cormorant Garamond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06722" y="3417941"/>
            <a:ext cx="8462243" cy="49680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779"/>
              </a:lnSpc>
            </a:pPr>
            <a:r>
              <a:rPr lang="en-US" sz="5556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     </a:t>
            </a:r>
            <a:r>
              <a:rPr lang="en-US" sz="5556" b="1" u="sng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Problem Statement:-</a:t>
            </a:r>
          </a:p>
          <a:p>
            <a:pPr marL="811050" lvl="1" indent="-405525" algn="just">
              <a:lnSpc>
                <a:spcPts val="5259"/>
              </a:lnSpc>
              <a:buFont typeface="Arial"/>
              <a:buChar char="•"/>
            </a:pPr>
            <a:r>
              <a:rPr lang="en-US" sz="3756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Overfishing and unsustainable gear use are damaging marine ecosystems.</a:t>
            </a:r>
          </a:p>
          <a:p>
            <a:pPr marL="811050" lvl="1" indent="-405525" algn="just">
              <a:lnSpc>
                <a:spcPts val="5259"/>
              </a:lnSpc>
              <a:buFont typeface="Arial"/>
              <a:buChar char="•"/>
            </a:pPr>
            <a:r>
              <a:rPr lang="en-US" sz="3756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There’s no tool to help people understand their trip’s impact — until now.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380489" y="3417941"/>
            <a:ext cx="3900313" cy="944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83"/>
              </a:lnSpc>
            </a:pPr>
            <a:r>
              <a:rPr lang="en-US" sz="5559" b="1" u="sng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Team Name:-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391320" y="3584058"/>
            <a:ext cx="2090499" cy="713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3"/>
              </a:lnSpc>
            </a:pPr>
            <a:r>
              <a:rPr lang="en-US" sz="415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Tide Tech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914310" y="4395214"/>
            <a:ext cx="5850086" cy="9446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783"/>
              </a:lnSpc>
            </a:pPr>
            <a:r>
              <a:rPr lang="en-US" sz="5559" b="1" u="sng" dirty="0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Team Members:-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724981" y="5480871"/>
            <a:ext cx="3881825" cy="2905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775"/>
              </a:lnSpc>
            </a:pPr>
            <a:r>
              <a:rPr lang="en-US" sz="4125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Rithikaa V</a:t>
            </a:r>
          </a:p>
          <a:p>
            <a:pPr algn="just">
              <a:lnSpc>
                <a:spcPts val="5775"/>
              </a:lnSpc>
            </a:pPr>
            <a:r>
              <a:rPr lang="en-US" sz="4125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Sanjay Krishnan K</a:t>
            </a:r>
          </a:p>
          <a:p>
            <a:pPr algn="just">
              <a:lnSpc>
                <a:spcPts val="5775"/>
              </a:lnSpc>
            </a:pPr>
            <a:r>
              <a:rPr lang="en-US" sz="4125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Samyukta R</a:t>
            </a:r>
          </a:p>
          <a:p>
            <a:pPr algn="just">
              <a:lnSpc>
                <a:spcPts val="5775"/>
              </a:lnSpc>
            </a:pPr>
            <a:r>
              <a:rPr lang="en-US" sz="4125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Sagin Aadith 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392091" y="1541383"/>
            <a:ext cx="11503819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b="1" i="1">
                <a:solidFill>
                  <a:srgbClr val="5B696F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A smart way to measure the environmental impact of your fishing trip.</a:t>
            </a:r>
          </a:p>
          <a:p>
            <a:pPr algn="ctr">
              <a:lnSpc>
                <a:spcPts val="3920"/>
              </a:lnSpc>
            </a:pPr>
            <a:endParaRPr lang="en-US" sz="2800" b="1" i="1">
              <a:solidFill>
                <a:srgbClr val="5B696F"/>
              </a:solidFill>
              <a:latin typeface="Glacial Indifference Bold Italics"/>
              <a:ea typeface="Glacial Indifference Bold Italics"/>
              <a:cs typeface="Glacial Indifference Bold Italics"/>
              <a:sym typeface="Glacial Indifference Bold Italics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4776086" y="1885986"/>
            <a:ext cx="7372314" cy="7372314"/>
          </a:xfrm>
          <a:custGeom>
            <a:avLst/>
            <a:gdLst/>
            <a:ahLst/>
            <a:cxnLst/>
            <a:rect l="l" t="t" r="r" b="b"/>
            <a:pathLst>
              <a:path w="7372314" h="7372314">
                <a:moveTo>
                  <a:pt x="0" y="0"/>
                </a:moveTo>
                <a:lnTo>
                  <a:pt x="7372313" y="0"/>
                </a:lnTo>
                <a:lnTo>
                  <a:pt x="7372313" y="7372314"/>
                </a:lnTo>
                <a:lnTo>
                  <a:pt x="0" y="73723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3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777" b="-877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flipH="1">
            <a:off x="12644039" y="2307407"/>
            <a:ext cx="7367716" cy="10287000"/>
          </a:xfrm>
          <a:custGeom>
            <a:avLst/>
            <a:gdLst/>
            <a:ahLst/>
            <a:cxnLst/>
            <a:rect l="l" t="t" r="r" b="b"/>
            <a:pathLst>
              <a:path w="7367716" h="10287000">
                <a:moveTo>
                  <a:pt x="7367717" y="0"/>
                </a:moveTo>
                <a:lnTo>
                  <a:pt x="0" y="0"/>
                </a:lnTo>
                <a:lnTo>
                  <a:pt x="0" y="10287000"/>
                </a:lnTo>
                <a:lnTo>
                  <a:pt x="7367717" y="10287000"/>
                </a:lnTo>
                <a:lnTo>
                  <a:pt x="73677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6941592" y="9946998"/>
            <a:ext cx="1346408" cy="340002"/>
          </a:xfrm>
          <a:custGeom>
            <a:avLst/>
            <a:gdLst/>
            <a:ahLst/>
            <a:cxnLst/>
            <a:rect l="l" t="t" r="r" b="b"/>
            <a:pathLst>
              <a:path w="1346408" h="340002">
                <a:moveTo>
                  <a:pt x="0" y="0"/>
                </a:moveTo>
                <a:lnTo>
                  <a:pt x="1346408" y="0"/>
                </a:lnTo>
                <a:lnTo>
                  <a:pt x="1346408" y="340002"/>
                </a:lnTo>
                <a:lnTo>
                  <a:pt x="0" y="3400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2785840" y="2162002"/>
            <a:ext cx="13980288" cy="7281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2568" lvl="1" indent="-346284" algn="l">
              <a:lnSpc>
                <a:spcPts val="4490"/>
              </a:lnSpc>
              <a:buFont typeface="Arial"/>
              <a:buChar char="•"/>
            </a:pPr>
            <a:r>
              <a:rPr lang="en-US" sz="3207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Eco Score Calculation</a:t>
            </a:r>
          </a:p>
          <a:p>
            <a:pPr algn="l">
              <a:lnSpc>
                <a:spcPts val="4490"/>
              </a:lnSpc>
            </a:pPr>
            <a:r>
              <a:rPr lang="en-US" sz="320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        Based on gear used, species caught, and catch quantity.</a:t>
            </a:r>
          </a:p>
          <a:p>
            <a:pPr marL="692568" lvl="1" indent="-346284" algn="l">
              <a:lnSpc>
                <a:spcPts val="4490"/>
              </a:lnSpc>
              <a:buFont typeface="Arial"/>
              <a:buChar char="•"/>
            </a:pPr>
            <a:r>
              <a:rPr lang="en-US" sz="320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3207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Real-Time Eco Feedback</a:t>
            </a:r>
          </a:p>
          <a:p>
            <a:pPr algn="l">
              <a:lnSpc>
                <a:spcPts val="4490"/>
              </a:lnSpc>
            </a:pPr>
            <a:r>
              <a:rPr lang="en-US" sz="320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        Get smart tips from the Eco Coach to improve sustainability.</a:t>
            </a:r>
          </a:p>
          <a:p>
            <a:pPr marL="692568" lvl="1" indent="-346284" algn="l">
              <a:lnSpc>
                <a:spcPts val="4490"/>
              </a:lnSpc>
              <a:buFont typeface="Arial"/>
              <a:buChar char="•"/>
            </a:pPr>
            <a:r>
              <a:rPr lang="en-US" sz="3207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Earn Badges &amp; Certificates</a:t>
            </a:r>
          </a:p>
          <a:p>
            <a:pPr algn="l">
              <a:lnSpc>
                <a:spcPts val="4490"/>
              </a:lnSpc>
            </a:pPr>
            <a:r>
              <a:rPr lang="en-US" sz="320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        Unlock achievements and download eco-friendly certificates.</a:t>
            </a:r>
          </a:p>
          <a:p>
            <a:pPr marL="692568" lvl="1" indent="-346284" algn="l">
              <a:lnSpc>
                <a:spcPts val="4490"/>
              </a:lnSpc>
              <a:buFont typeface="Arial"/>
              <a:buChar char="•"/>
            </a:pPr>
            <a:r>
              <a:rPr lang="en-US" sz="3207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Track Progress Over Time</a:t>
            </a:r>
          </a:p>
          <a:p>
            <a:pPr algn="l">
              <a:lnSpc>
                <a:spcPts val="4490"/>
              </a:lnSpc>
            </a:pPr>
            <a:r>
              <a:rPr lang="en-US" sz="320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        View your improvement with charts, maps, and milestones.</a:t>
            </a:r>
          </a:p>
          <a:p>
            <a:pPr marL="692568" lvl="1" indent="-346284" algn="l">
              <a:lnSpc>
                <a:spcPts val="4490"/>
              </a:lnSpc>
              <a:buFont typeface="Arial"/>
              <a:buChar char="•"/>
            </a:pPr>
            <a:r>
              <a:rPr lang="en-US" sz="320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</a:t>
            </a:r>
            <a:r>
              <a:rPr lang="en-US" sz="3207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Trip Impact History</a:t>
            </a:r>
          </a:p>
          <a:p>
            <a:pPr algn="l">
              <a:lnSpc>
                <a:spcPts val="4490"/>
              </a:lnSpc>
            </a:pPr>
            <a:r>
              <a:rPr lang="en-US" sz="320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        See detailed records of your fishing trips and their impact.</a:t>
            </a:r>
          </a:p>
          <a:p>
            <a:pPr marL="692568" lvl="1" indent="-346284" algn="l">
              <a:lnSpc>
                <a:spcPts val="4490"/>
              </a:lnSpc>
              <a:buFont typeface="Arial"/>
              <a:buChar char="•"/>
            </a:pPr>
            <a:r>
              <a:rPr lang="en-US" sz="3207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Promote Ocean Sustainability</a:t>
            </a:r>
          </a:p>
          <a:p>
            <a:pPr algn="l">
              <a:lnSpc>
                <a:spcPts val="4490"/>
              </a:lnSpc>
            </a:pPr>
            <a:r>
              <a:rPr lang="en-US" sz="3207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        Make every fishing trip a step toward protecting marine life.</a:t>
            </a:r>
          </a:p>
          <a:p>
            <a:pPr algn="l">
              <a:lnSpc>
                <a:spcPts val="4490"/>
              </a:lnSpc>
            </a:pPr>
            <a:endParaRPr lang="en-US" sz="3207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4802158" y="1658571"/>
            <a:ext cx="7599729" cy="7599729"/>
          </a:xfrm>
          <a:custGeom>
            <a:avLst/>
            <a:gdLst/>
            <a:ahLst/>
            <a:cxnLst/>
            <a:rect l="l" t="t" r="r" b="b"/>
            <a:pathLst>
              <a:path w="7599729" h="7599729">
                <a:moveTo>
                  <a:pt x="0" y="0"/>
                </a:moveTo>
                <a:lnTo>
                  <a:pt x="7599729" y="0"/>
                </a:lnTo>
                <a:lnTo>
                  <a:pt x="7599729" y="7599729"/>
                </a:lnTo>
                <a:lnTo>
                  <a:pt x="0" y="759972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3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228600" y="222276"/>
            <a:ext cx="5181599" cy="9446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783"/>
              </a:lnSpc>
            </a:pPr>
            <a:r>
              <a:rPr lang="en-US" sz="5559" b="1" u="sng" dirty="0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Our Solution:-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21206" y="1259370"/>
            <a:ext cx="14161633" cy="579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9"/>
              </a:lnSpc>
            </a:pPr>
            <a:r>
              <a:rPr lang="en-US" sz="3421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Empowering every fishing trip to be a step toward ocean sustainability.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777" b="-877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flipH="1" flipV="1">
            <a:off x="11856038" y="-1922191"/>
            <a:ext cx="7367716" cy="10287000"/>
          </a:xfrm>
          <a:custGeom>
            <a:avLst/>
            <a:gdLst/>
            <a:ahLst/>
            <a:cxnLst/>
            <a:rect l="l" t="t" r="r" b="b"/>
            <a:pathLst>
              <a:path w="7367716" h="10287000">
                <a:moveTo>
                  <a:pt x="7367716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7367716" y="0"/>
                </a:lnTo>
                <a:lnTo>
                  <a:pt x="7367716" y="102870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7044100" y="9972884"/>
            <a:ext cx="1243900" cy="314116"/>
          </a:xfrm>
          <a:custGeom>
            <a:avLst/>
            <a:gdLst/>
            <a:ahLst/>
            <a:cxnLst/>
            <a:rect l="l" t="t" r="r" b="b"/>
            <a:pathLst>
              <a:path w="1243900" h="314116">
                <a:moveTo>
                  <a:pt x="0" y="0"/>
                </a:moveTo>
                <a:lnTo>
                  <a:pt x="1243900" y="0"/>
                </a:lnTo>
                <a:lnTo>
                  <a:pt x="1243900" y="314116"/>
                </a:lnTo>
                <a:lnTo>
                  <a:pt x="0" y="3141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5044243" y="1783296"/>
            <a:ext cx="7372314" cy="7372314"/>
          </a:xfrm>
          <a:custGeom>
            <a:avLst/>
            <a:gdLst/>
            <a:ahLst/>
            <a:cxnLst/>
            <a:rect l="l" t="t" r="r" b="b"/>
            <a:pathLst>
              <a:path w="7372314" h="7372314">
                <a:moveTo>
                  <a:pt x="0" y="0"/>
                </a:moveTo>
                <a:lnTo>
                  <a:pt x="7372314" y="0"/>
                </a:lnTo>
                <a:lnTo>
                  <a:pt x="7372314" y="7372314"/>
                </a:lnTo>
                <a:lnTo>
                  <a:pt x="0" y="73723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3000"/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-1192060" y="2076884"/>
            <a:ext cx="7264361" cy="977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63"/>
              </a:lnSpc>
            </a:pPr>
            <a:r>
              <a:rPr lang="en-US" sz="5759" b="1" u="sng">
                <a:solidFill>
                  <a:srgbClr val="1D1D1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Frontend:-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-439" y="3239103"/>
            <a:ext cx="6274671" cy="5643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6446" lvl="1" indent="-383223" algn="l">
              <a:lnSpc>
                <a:spcPts val="4970"/>
              </a:lnSpc>
              <a:buFont typeface="Arial"/>
              <a:buChar char="•"/>
            </a:pPr>
            <a:r>
              <a:rPr lang="en-US" sz="3550" b="1">
                <a:solidFill>
                  <a:srgbClr val="1D1D1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HTML / CSS / JavaScript –</a:t>
            </a:r>
            <a:r>
              <a:rPr lang="en-US" sz="3550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Responsive, interactive UI</a:t>
            </a:r>
          </a:p>
          <a:p>
            <a:pPr marL="766446" lvl="1" indent="-383223" algn="l">
              <a:lnSpc>
                <a:spcPts val="4970"/>
              </a:lnSpc>
              <a:buFont typeface="Arial"/>
              <a:buChar char="•"/>
            </a:pPr>
            <a:r>
              <a:rPr lang="en-US" sz="3550" b="1">
                <a:solidFill>
                  <a:srgbClr val="1D1D1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Leaflet.js –</a:t>
            </a:r>
            <a:r>
              <a:rPr lang="en-US" sz="3550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Map trip locations</a:t>
            </a:r>
          </a:p>
          <a:p>
            <a:pPr marL="766446" lvl="1" indent="-383223" algn="l">
              <a:lnSpc>
                <a:spcPts val="4970"/>
              </a:lnSpc>
              <a:buFont typeface="Arial"/>
              <a:buChar char="•"/>
            </a:pPr>
            <a:r>
              <a:rPr lang="en-US" sz="3550" b="1">
                <a:solidFill>
                  <a:srgbClr val="1D1D1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Chart.js –</a:t>
            </a:r>
            <a:r>
              <a:rPr lang="en-US" sz="3550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Visualize Eco Score trends</a:t>
            </a:r>
          </a:p>
          <a:p>
            <a:pPr marL="766446" lvl="1" indent="-383223" algn="l">
              <a:lnSpc>
                <a:spcPts val="4970"/>
              </a:lnSpc>
              <a:buFont typeface="Arial"/>
              <a:buChar char="•"/>
            </a:pPr>
            <a:r>
              <a:rPr lang="en-US" sz="3550" b="1">
                <a:solidFill>
                  <a:srgbClr val="1D1D1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jsPDF –</a:t>
            </a:r>
            <a:r>
              <a:rPr lang="en-US" sz="3550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Download eco-certificates</a:t>
            </a:r>
          </a:p>
          <a:p>
            <a:pPr algn="l">
              <a:lnSpc>
                <a:spcPts val="4970"/>
              </a:lnSpc>
            </a:pPr>
            <a:endParaRPr lang="en-US" sz="3550">
              <a:solidFill>
                <a:srgbClr val="1D1D1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121895" y="3238754"/>
            <a:ext cx="5330937" cy="564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6446" lvl="1" indent="-383223" algn="l">
              <a:lnSpc>
                <a:spcPts val="4970"/>
              </a:lnSpc>
              <a:buFont typeface="Arial"/>
              <a:buChar char="•"/>
            </a:pPr>
            <a:r>
              <a:rPr lang="en-US" sz="3550" b="1">
                <a:solidFill>
                  <a:srgbClr val="1D1D1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Google Fonts &amp; FontAwesome – </a:t>
            </a:r>
            <a:r>
              <a:rPr lang="en-US" sz="3550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Clean UI styling</a:t>
            </a:r>
          </a:p>
          <a:p>
            <a:pPr marL="766446" lvl="1" indent="-383223" algn="l">
              <a:lnSpc>
                <a:spcPts val="4970"/>
              </a:lnSpc>
              <a:buFont typeface="Arial"/>
              <a:buChar char="•"/>
            </a:pPr>
            <a:r>
              <a:rPr lang="en-US" sz="3550" b="1">
                <a:solidFill>
                  <a:srgbClr val="1D1D1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Figma / Canva –</a:t>
            </a:r>
            <a:r>
              <a:rPr lang="en-US" sz="3550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Design &amp; branding assets</a:t>
            </a:r>
          </a:p>
          <a:p>
            <a:pPr marL="766446" lvl="1" indent="-383223" algn="l">
              <a:lnSpc>
                <a:spcPts val="4970"/>
              </a:lnSpc>
              <a:buFont typeface="Arial"/>
              <a:buChar char="•"/>
            </a:pPr>
            <a:r>
              <a:rPr lang="en-US" sz="3550" b="1">
                <a:solidFill>
                  <a:srgbClr val="1D1D1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GitHub –</a:t>
            </a:r>
            <a:r>
              <a:rPr lang="en-US" sz="3550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Code management &amp; collaboration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857534" y="2076884"/>
            <a:ext cx="7264361" cy="977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63"/>
              </a:lnSpc>
            </a:pPr>
            <a:r>
              <a:rPr lang="en-US" sz="5759" b="1" u="sng">
                <a:solidFill>
                  <a:srgbClr val="1D1D1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Backend:-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155183" y="2076884"/>
            <a:ext cx="7264361" cy="1996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63"/>
              </a:lnSpc>
            </a:pPr>
            <a:r>
              <a:rPr lang="en-US" sz="5759" b="1" u="sng">
                <a:solidFill>
                  <a:srgbClr val="1D1D1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Design + Tools:-</a:t>
            </a:r>
          </a:p>
          <a:p>
            <a:pPr algn="ctr">
              <a:lnSpc>
                <a:spcPts val="8063"/>
              </a:lnSpc>
            </a:pPr>
            <a:endParaRPr lang="en-US" sz="5759" b="1" u="sng">
              <a:solidFill>
                <a:srgbClr val="1D1D1F"/>
              </a:solidFill>
              <a:latin typeface="Cormorant Garamond Bold"/>
              <a:ea typeface="Cormorant Garamond Bold"/>
              <a:cs typeface="Cormorant Garamond Bold"/>
              <a:sym typeface="Cormorant Garamon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884236" y="3206949"/>
            <a:ext cx="4971802" cy="6272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5458" lvl="1" indent="-382729" algn="l">
              <a:lnSpc>
                <a:spcPts val="4963"/>
              </a:lnSpc>
              <a:buFont typeface="Arial"/>
              <a:buChar char="•"/>
            </a:pPr>
            <a:r>
              <a:rPr lang="en-US" sz="3545" b="1">
                <a:solidFill>
                  <a:srgbClr val="1D1D1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Firebase Authentication –</a:t>
            </a:r>
            <a:r>
              <a:rPr lang="en-US" sz="3545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Secure user login</a:t>
            </a:r>
          </a:p>
          <a:p>
            <a:pPr marL="765458" lvl="1" indent="-382729" algn="l">
              <a:lnSpc>
                <a:spcPts val="4963"/>
              </a:lnSpc>
              <a:buFont typeface="Arial"/>
              <a:buChar char="•"/>
            </a:pPr>
            <a:r>
              <a:rPr lang="en-US" sz="3545" b="1">
                <a:solidFill>
                  <a:srgbClr val="1D1D1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Firestore Database –</a:t>
            </a:r>
            <a:r>
              <a:rPr lang="en-US" sz="3545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Store trips, scores, badges </a:t>
            </a:r>
          </a:p>
          <a:p>
            <a:pPr marL="765458" lvl="1" indent="-382729" algn="l">
              <a:lnSpc>
                <a:spcPts val="4963"/>
              </a:lnSpc>
              <a:buFont typeface="Arial"/>
              <a:buChar char="•"/>
            </a:pPr>
            <a:r>
              <a:rPr lang="en-US" sz="3545" b="1">
                <a:solidFill>
                  <a:srgbClr val="1D1D1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Firebase Hosting –</a:t>
            </a:r>
            <a:r>
              <a:rPr lang="en-US" sz="3545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Fast, reliable app hosting </a:t>
            </a:r>
          </a:p>
          <a:p>
            <a:pPr algn="l">
              <a:lnSpc>
                <a:spcPts val="4963"/>
              </a:lnSpc>
            </a:pPr>
            <a:endParaRPr lang="en-US" sz="3545">
              <a:solidFill>
                <a:srgbClr val="1D1D1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579471" y="180956"/>
            <a:ext cx="8376771" cy="847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84"/>
              </a:lnSpc>
            </a:pPr>
            <a:r>
              <a:rPr lang="en-US" sz="5570" b="1" u="sng">
                <a:solidFill>
                  <a:srgbClr val="1D1D1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TECH STACK:-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52196" y="1193027"/>
            <a:ext cx="7264361" cy="1179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8"/>
              </a:lnSpc>
            </a:pPr>
            <a:r>
              <a:rPr lang="en-US" sz="3420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Powered by Modern Web &amp; Cloud Tech</a:t>
            </a:r>
          </a:p>
          <a:p>
            <a:pPr algn="ctr">
              <a:lnSpc>
                <a:spcPts val="4788"/>
              </a:lnSpc>
            </a:pPr>
            <a:endParaRPr lang="en-US" sz="3420">
              <a:solidFill>
                <a:srgbClr val="1D1D1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hlinkClick r:id="rId4" action="ppaction://hlinksldjump"/>
          </p:cNvPr>
          <p:cNvSpPr/>
          <p:nvPr/>
        </p:nvSpPr>
        <p:spPr>
          <a:xfrm>
            <a:off x="-1485499" y="0"/>
            <a:ext cx="20154499" cy="10616143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777" b="-877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2044333" y="489502"/>
            <a:ext cx="7367716" cy="10287000"/>
          </a:xfrm>
          <a:custGeom>
            <a:avLst/>
            <a:gdLst/>
            <a:ahLst/>
            <a:cxnLst/>
            <a:rect l="l" t="t" r="r" b="b"/>
            <a:pathLst>
              <a:path w="7367716" h="10287000">
                <a:moveTo>
                  <a:pt x="0" y="0"/>
                </a:moveTo>
                <a:lnTo>
                  <a:pt x="7367717" y="0"/>
                </a:lnTo>
                <a:lnTo>
                  <a:pt x="736771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 flipH="1" flipV="1">
            <a:off x="13194642" y="-2238480"/>
            <a:ext cx="6677243" cy="9322943"/>
          </a:xfrm>
          <a:custGeom>
            <a:avLst/>
            <a:gdLst/>
            <a:ahLst/>
            <a:cxnLst/>
            <a:rect l="l" t="t" r="r" b="b"/>
            <a:pathLst>
              <a:path w="6677243" h="9322943">
                <a:moveTo>
                  <a:pt x="6677242" y="9322943"/>
                </a:moveTo>
                <a:lnTo>
                  <a:pt x="0" y="9322943"/>
                </a:lnTo>
                <a:lnTo>
                  <a:pt x="0" y="0"/>
                </a:lnTo>
                <a:lnTo>
                  <a:pt x="6677242" y="0"/>
                </a:lnTo>
                <a:lnTo>
                  <a:pt x="6677242" y="9322943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6984744" y="9957895"/>
            <a:ext cx="1303256" cy="329105"/>
          </a:xfrm>
          <a:custGeom>
            <a:avLst/>
            <a:gdLst/>
            <a:ahLst/>
            <a:cxnLst/>
            <a:rect l="l" t="t" r="r" b="b"/>
            <a:pathLst>
              <a:path w="1303256" h="329105">
                <a:moveTo>
                  <a:pt x="0" y="0"/>
                </a:moveTo>
                <a:lnTo>
                  <a:pt x="1303256" y="0"/>
                </a:lnTo>
                <a:lnTo>
                  <a:pt x="1303256" y="329105"/>
                </a:lnTo>
                <a:lnTo>
                  <a:pt x="0" y="32910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4267200" y="1621914"/>
            <a:ext cx="7372314" cy="7372314"/>
          </a:xfrm>
          <a:custGeom>
            <a:avLst/>
            <a:gdLst/>
            <a:ahLst/>
            <a:cxnLst/>
            <a:rect l="l" t="t" r="r" b="b"/>
            <a:pathLst>
              <a:path w="7372314" h="7372314">
                <a:moveTo>
                  <a:pt x="0" y="0"/>
                </a:moveTo>
                <a:lnTo>
                  <a:pt x="7372314" y="0"/>
                </a:lnTo>
                <a:lnTo>
                  <a:pt x="7372314" y="7372314"/>
                </a:lnTo>
                <a:lnTo>
                  <a:pt x="0" y="737231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23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7" name="TextBox 7"/>
          <p:cNvSpPr txBox="1"/>
          <p:nvPr/>
        </p:nvSpPr>
        <p:spPr>
          <a:xfrm>
            <a:off x="211086" y="155463"/>
            <a:ext cx="11780671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199"/>
              </a:lnSpc>
            </a:pPr>
            <a:r>
              <a:rPr lang="en-US" sz="5999" b="1" u="sng" dirty="0">
                <a:solidFill>
                  <a:srgbClr val="1D1D1F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YOUTUBE DEMO VIDEO:-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97035" y="9771944"/>
            <a:ext cx="15284824" cy="431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dirty="0">
                <a:solidFill>
                  <a:srgbClr val="1D1D1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Watch how our system calculates Eco Scores and delivers real-time feedback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5032B5-C18C-51C7-0D8F-832A0DF7B899}"/>
              </a:ext>
            </a:extLst>
          </p:cNvPr>
          <p:cNvSpPr txBox="1"/>
          <p:nvPr/>
        </p:nvSpPr>
        <p:spPr>
          <a:xfrm>
            <a:off x="4329900" y="9248724"/>
            <a:ext cx="12385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10"/>
              </a:rPr>
              <a:t>https://www.youtube.com/watch?v=OurRneaBKN8</a:t>
            </a:r>
            <a:endParaRPr lang="en-IN" sz="2800" dirty="0"/>
          </a:p>
        </p:txBody>
      </p:sp>
      <p:pic>
        <p:nvPicPr>
          <p:cNvPr id="10" name="WhatsApp Video 2025-07-18 at 10.43.26_2b4ae304">
            <a:hlinkClick r:id="" action="ppaction://media"/>
            <a:extLst>
              <a:ext uri="{FF2B5EF4-FFF2-40B4-BE49-F238E27FC236}">
                <a16:creationId xmlns:a16="http://schemas.microsoft.com/office/drawing/2014/main" id="{AB8B79C3-E19C-1E91-ED55-92E6E4BA33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50155" y="1292771"/>
            <a:ext cx="16471045" cy="724682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67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777" b="-877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flipH="1" flipV="1">
            <a:off x="12974291" y="-700144"/>
            <a:ext cx="6656614" cy="9322943"/>
          </a:xfrm>
          <a:custGeom>
            <a:avLst/>
            <a:gdLst/>
            <a:ahLst/>
            <a:cxnLst/>
            <a:rect l="l" t="t" r="r" b="b"/>
            <a:pathLst>
              <a:path w="6656614" h="9322943">
                <a:moveTo>
                  <a:pt x="6656614" y="9322943"/>
                </a:moveTo>
                <a:lnTo>
                  <a:pt x="0" y="9322943"/>
                </a:lnTo>
                <a:lnTo>
                  <a:pt x="0" y="0"/>
                </a:lnTo>
                <a:lnTo>
                  <a:pt x="6656614" y="0"/>
                </a:lnTo>
                <a:lnTo>
                  <a:pt x="6656614" y="9322943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154" r="-15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-2137059" y="3479299"/>
            <a:ext cx="7344955" cy="10287000"/>
          </a:xfrm>
          <a:custGeom>
            <a:avLst/>
            <a:gdLst/>
            <a:ahLst/>
            <a:cxnLst/>
            <a:rect l="l" t="t" r="r" b="b"/>
            <a:pathLst>
              <a:path w="7344955" h="10287000">
                <a:moveTo>
                  <a:pt x="0" y="0"/>
                </a:moveTo>
                <a:lnTo>
                  <a:pt x="7344955" y="0"/>
                </a:lnTo>
                <a:lnTo>
                  <a:pt x="734495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154" r="-15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6929408" y="9958842"/>
            <a:ext cx="1295492" cy="328158"/>
          </a:xfrm>
          <a:custGeom>
            <a:avLst/>
            <a:gdLst/>
            <a:ahLst/>
            <a:cxnLst/>
            <a:rect l="l" t="t" r="r" b="b"/>
            <a:pathLst>
              <a:path w="1295492" h="328158">
                <a:moveTo>
                  <a:pt x="0" y="0"/>
                </a:moveTo>
                <a:lnTo>
                  <a:pt x="1295492" y="0"/>
                </a:lnTo>
                <a:lnTo>
                  <a:pt x="1295492" y="328158"/>
                </a:lnTo>
                <a:lnTo>
                  <a:pt x="0" y="3281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4" r="-15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5434380" y="1457343"/>
            <a:ext cx="7349538" cy="7372314"/>
          </a:xfrm>
          <a:custGeom>
            <a:avLst/>
            <a:gdLst/>
            <a:ahLst/>
            <a:cxnLst/>
            <a:rect l="l" t="t" r="r" b="b"/>
            <a:pathLst>
              <a:path w="7349538" h="7372314">
                <a:moveTo>
                  <a:pt x="0" y="0"/>
                </a:moveTo>
                <a:lnTo>
                  <a:pt x="7349538" y="0"/>
                </a:lnTo>
                <a:lnTo>
                  <a:pt x="7349538" y="7372314"/>
                </a:lnTo>
                <a:lnTo>
                  <a:pt x="0" y="73723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3000"/>
            </a:blip>
            <a:stretch>
              <a:fillRect l="-154" r="-15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263497" y="2315357"/>
            <a:ext cx="6794918" cy="1925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83"/>
              </a:lnSpc>
            </a:pPr>
            <a:r>
              <a:rPr lang="en-US" sz="5559" b="1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 </a:t>
            </a:r>
            <a:r>
              <a:rPr lang="en-US" sz="5559" b="1" u="sng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Businesss Impact:-</a:t>
            </a:r>
          </a:p>
          <a:p>
            <a:pPr algn="ctr">
              <a:lnSpc>
                <a:spcPts val="7783"/>
              </a:lnSpc>
            </a:pPr>
            <a:endParaRPr lang="en-US" sz="5559" b="1" u="sng">
              <a:solidFill>
                <a:srgbClr val="000000"/>
              </a:solidFill>
              <a:latin typeface="Cormorant Garamond Bold"/>
              <a:ea typeface="Cormorant Garamond Bold"/>
              <a:cs typeface="Cormorant Garamond Bold"/>
              <a:sym typeface="Cormorant Garamond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660956" y="933450"/>
            <a:ext cx="10554213" cy="1510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4300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Making Marine Conservation Measurable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18920" y="3683412"/>
            <a:ext cx="6576334" cy="6373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80" lvl="1" indent="-356240" algn="l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Promotes sustainable fishing brands and gear through partnerships, </a:t>
            </a:r>
            <a:r>
              <a:rPr lang="en-US" sz="3300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enabling eco-labeling </a:t>
            </a:r>
            <a:r>
              <a:rPr lang="en-US" sz="330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and certification opportunities.</a:t>
            </a:r>
          </a:p>
          <a:p>
            <a:pPr marL="712480" lvl="1" indent="-356240" algn="l">
              <a:lnSpc>
                <a:spcPts val="462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Builds trust and brand value among eco-conscious users, NGOs, and government agencies promoting marine </a:t>
            </a:r>
            <a:r>
              <a:rPr lang="en-US" sz="3300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conservation</a:t>
            </a:r>
            <a:r>
              <a:rPr lang="en-US" sz="330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. </a:t>
            </a:r>
            <a:r>
              <a:rPr lang="en-US" sz="3300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 </a:t>
            </a:r>
          </a:p>
          <a:p>
            <a:pPr algn="l">
              <a:lnSpc>
                <a:spcPts val="4620"/>
              </a:lnSpc>
            </a:pPr>
            <a:endParaRPr lang="en-US" sz="3300" b="1">
              <a:solidFill>
                <a:srgbClr val="000000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359948" y="2385969"/>
            <a:ext cx="5369955" cy="944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83"/>
              </a:lnSpc>
            </a:pPr>
            <a:r>
              <a:rPr lang="en-US" sz="5559" b="1" u="sng">
                <a:solidFill>
                  <a:srgbClr val="000000"/>
                </a:solidFill>
                <a:latin typeface="Cormorant Garamond Bold"/>
                <a:ea typeface="Cormorant Garamond Bold"/>
                <a:cs typeface="Cormorant Garamond Bold"/>
                <a:sym typeface="Cormorant Garamond Bold"/>
              </a:rPr>
              <a:t>Scalability:-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867381" y="3683412"/>
            <a:ext cx="5833075" cy="6546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1968" lvl="1" indent="-365984" algn="l">
              <a:lnSpc>
                <a:spcPts val="4746"/>
              </a:lnSpc>
              <a:buFont typeface="Arial"/>
              <a:buChar char="•"/>
            </a:pPr>
            <a:r>
              <a:rPr lang="en-US" sz="339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Easily </a:t>
            </a:r>
            <a:r>
              <a:rPr lang="en-US" sz="3390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scalable </a:t>
            </a:r>
            <a:r>
              <a:rPr lang="en-US" sz="339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globally by integrating region-specific species and gear databases.</a:t>
            </a:r>
          </a:p>
          <a:p>
            <a:pPr marL="731968" lvl="1" indent="-365984" algn="l">
              <a:lnSpc>
                <a:spcPts val="4746"/>
              </a:lnSpc>
              <a:buFont typeface="Arial"/>
              <a:buChar char="•"/>
            </a:pPr>
            <a:r>
              <a:rPr lang="en-US" sz="339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Expandable features like user </a:t>
            </a:r>
            <a:r>
              <a:rPr lang="en-US" sz="3390" b="1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leaderboards</a:t>
            </a:r>
            <a:r>
              <a:rPr lang="en-US" sz="339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, trip tracking, and integration with fishing apps can grow user engagement and market reach.</a:t>
            </a:r>
          </a:p>
          <a:p>
            <a:pPr algn="l">
              <a:lnSpc>
                <a:spcPts val="4746"/>
              </a:lnSpc>
            </a:pPr>
            <a:endParaRPr lang="en-US" sz="3390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375</Words>
  <Application>Microsoft Office PowerPoint</Application>
  <PresentationFormat>Custom</PresentationFormat>
  <Paragraphs>51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Glacial Indifference Bold Italics</vt:lpstr>
      <vt:lpstr>Calibri</vt:lpstr>
      <vt:lpstr>Cormorant Garamond Bold</vt:lpstr>
      <vt:lpstr>Glacial Indifference Bold</vt:lpstr>
      <vt:lpstr>Glacial Indifference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 Blue and White Simple Pitch Deck Presentation</dc:title>
  <cp:lastModifiedBy>Sagin Aadith</cp:lastModifiedBy>
  <cp:revision>3</cp:revision>
  <dcterms:created xsi:type="dcterms:W3CDTF">2006-08-16T00:00:00Z</dcterms:created>
  <dcterms:modified xsi:type="dcterms:W3CDTF">2025-07-18T05:23:58Z</dcterms:modified>
  <dc:identifier>DAGtTJm3M1c</dc:identifier>
</cp:coreProperties>
</file>

<file path=docProps/thumbnail.jpeg>
</file>